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1"/>
  </p:sldMasterIdLst>
  <p:sldIdLst>
    <p:sldId id="317" r:id="rId2"/>
    <p:sldId id="374" r:id="rId3"/>
    <p:sldId id="373" r:id="rId4"/>
    <p:sldId id="375" r:id="rId5"/>
    <p:sldId id="256" r:id="rId6"/>
    <p:sldId id="326" r:id="rId7"/>
    <p:sldId id="257" r:id="rId8"/>
    <p:sldId id="328" r:id="rId9"/>
    <p:sldId id="258" r:id="rId10"/>
    <p:sldId id="332" r:id="rId11"/>
    <p:sldId id="331" r:id="rId12"/>
    <p:sldId id="333" r:id="rId13"/>
    <p:sldId id="327" r:id="rId14"/>
    <p:sldId id="334" r:id="rId15"/>
    <p:sldId id="335" r:id="rId16"/>
    <p:sldId id="337" r:id="rId17"/>
    <p:sldId id="338" r:id="rId18"/>
    <p:sldId id="272" r:id="rId19"/>
    <p:sldId id="336" r:id="rId20"/>
    <p:sldId id="295" r:id="rId21"/>
    <p:sldId id="329" r:id="rId22"/>
    <p:sldId id="330" r:id="rId23"/>
    <p:sldId id="376" r:id="rId24"/>
    <p:sldId id="339" r:id="rId25"/>
    <p:sldId id="340" r:id="rId26"/>
    <p:sldId id="261" r:id="rId27"/>
    <p:sldId id="262" r:id="rId28"/>
    <p:sldId id="264" r:id="rId29"/>
    <p:sldId id="271" r:id="rId30"/>
    <p:sldId id="265" r:id="rId31"/>
    <p:sldId id="297" r:id="rId32"/>
    <p:sldId id="296" r:id="rId33"/>
    <p:sldId id="298" r:id="rId34"/>
    <p:sldId id="299" r:id="rId35"/>
    <p:sldId id="300" r:id="rId36"/>
    <p:sldId id="365" r:id="rId37"/>
    <p:sldId id="366" r:id="rId38"/>
    <p:sldId id="368" r:id="rId39"/>
    <p:sldId id="369" r:id="rId40"/>
    <p:sldId id="370" r:id="rId41"/>
    <p:sldId id="371" r:id="rId42"/>
    <p:sldId id="372" r:id="rId43"/>
    <p:sldId id="367" r:id="rId44"/>
    <p:sldId id="345" r:id="rId45"/>
    <p:sldId id="346" r:id="rId46"/>
    <p:sldId id="348" r:id="rId47"/>
    <p:sldId id="347" r:id="rId48"/>
    <p:sldId id="349" r:id="rId49"/>
    <p:sldId id="363" r:id="rId50"/>
    <p:sldId id="364" r:id="rId51"/>
    <p:sldId id="342" r:id="rId52"/>
    <p:sldId id="350" r:id="rId53"/>
    <p:sldId id="351" r:id="rId54"/>
    <p:sldId id="352" r:id="rId55"/>
    <p:sldId id="353" r:id="rId56"/>
    <p:sldId id="354" r:id="rId57"/>
    <p:sldId id="355" r:id="rId58"/>
    <p:sldId id="356" r:id="rId59"/>
    <p:sldId id="362" r:id="rId60"/>
    <p:sldId id="341" r:id="rId61"/>
    <p:sldId id="343" r:id="rId62"/>
    <p:sldId id="312" r:id="rId63"/>
    <p:sldId id="313" r:id="rId64"/>
    <p:sldId id="315" r:id="rId65"/>
    <p:sldId id="314" r:id="rId66"/>
    <p:sldId id="316" r:id="rId67"/>
    <p:sldId id="319" r:id="rId68"/>
    <p:sldId id="268" r:id="rId69"/>
    <p:sldId id="323" r:id="rId70"/>
    <p:sldId id="324" r:id="rId71"/>
    <p:sldId id="321" r:id="rId72"/>
    <p:sldId id="325" r:id="rId73"/>
    <p:sldId id="322" r:id="rId74"/>
    <p:sldId id="293" r:id="rId75"/>
    <p:sldId id="283" r:id="rId76"/>
    <p:sldId id="284" r:id="rId77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 varScale="1">
        <p:scale>
          <a:sx n="89" d="100"/>
          <a:sy n="89" d="100"/>
        </p:scale>
        <p:origin x="-20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viewProps" Target="viewProps.xml"/><Relationship Id="rId81" Type="http://schemas.openxmlformats.org/officeDocument/2006/relationships/theme" Target="theme/theme1.xml"/><Relationship Id="rId82" Type="http://schemas.openxmlformats.org/officeDocument/2006/relationships/tableStyles" Target="tableStyles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printerSettings" Target="printerSettings/printerSettings1.bin"/><Relationship Id="rId79" Type="http://schemas.openxmlformats.org/officeDocument/2006/relationships/presProps" Target="presProp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</p:grpSp>
      <p:sp>
        <p:nvSpPr>
          <p:cNvPr id="43029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3030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E4012-9DAD-4090-8FFC-BBFB0312012B}" type="datetimeFigureOut">
              <a:rPr lang="en-US"/>
              <a:pPr>
                <a:defRPr/>
              </a:pPr>
              <a:t>3/31/14</a:t>
            </a:fld>
            <a:endParaRPr lang="en-US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1C53E-C5EE-4AEE-BC82-3EEFE5464C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F66D1-C2F0-4825-8871-645CD6791A23}" type="datetimeFigureOut">
              <a:rPr lang="en-US"/>
              <a:pPr>
                <a:defRPr/>
              </a:pPr>
              <a:t>3/31/14</a:t>
            </a:fld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A5229E-5165-4C62-BE61-AB554BECE2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D8B96E-FFB7-42D1-8B25-6D3D14A87FC8}" type="datetimeFigureOut">
              <a:rPr lang="en-US"/>
              <a:pPr>
                <a:defRPr/>
              </a:pPr>
              <a:t>3/31/14</a:t>
            </a:fld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EE8F5-54AA-49DE-8862-8267CF8FC0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B13C06-9BA4-4BF6-923F-27CB8FE1D10F}" type="datetimeFigureOut">
              <a:rPr lang="en-US"/>
              <a:pPr>
                <a:defRPr/>
              </a:pPr>
              <a:t>3/31/14</a:t>
            </a:fld>
            <a:endParaRPr lang="en-U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32690-170A-4CA3-BD8B-922047DBA1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578FB-A807-471A-9805-B292A63C4A19}" type="datetimeFigureOut">
              <a:rPr lang="en-US"/>
              <a:pPr>
                <a:defRPr/>
              </a:pPr>
              <a:t>3/31/14</a:t>
            </a:fld>
            <a:endParaRPr lang="en-U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4ABAEC-667E-451D-A136-6FD354F8DE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51562-59A0-4C62-A2A1-17873CCF6050}" type="datetimeFigureOut">
              <a:rPr lang="en-US"/>
              <a:pPr>
                <a:defRPr/>
              </a:pPr>
              <a:t>3/31/14</a:t>
            </a:fld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4E2ABC-E8F4-4430-BB7F-36A6AAE852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38B6C1-C534-452D-8E4D-F167989802EA}" type="datetimeFigureOut">
              <a:rPr lang="en-US"/>
              <a:pPr>
                <a:defRPr/>
              </a:pPr>
              <a:t>3/31/14</a:t>
            </a:fld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E26489-8620-447C-89B0-53AD40BC58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CBEF75-0CB3-498C-8309-F10B8B885768}" type="datetimeFigureOut">
              <a:rPr lang="en-US"/>
              <a:pPr>
                <a:defRPr/>
              </a:pPr>
              <a:t>3/31/14</a:t>
            </a:fld>
            <a:endParaRPr lang="en-U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9F1DFE-37E6-45DF-BEDB-66C1553039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4102B-08FA-45E0-B970-D973DBA5331F}" type="datetimeFigureOut">
              <a:rPr lang="en-US"/>
              <a:pPr>
                <a:defRPr/>
              </a:pPr>
              <a:t>3/31/14</a:t>
            </a:fld>
            <a:endParaRPr lang="en-US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338EA9-0BFF-4600-924B-389A91A853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78DBB-0772-47CC-AC88-F6E70AC63BE0}" type="datetimeFigureOut">
              <a:rPr lang="en-US"/>
              <a:pPr>
                <a:defRPr/>
              </a:pPr>
              <a:t>3/31/14</a:t>
            </a:fld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C3394-C3BD-4185-BEF1-14A8940DE4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5F40A-C704-4F8F-B4A8-D9E5873A86E4}" type="datetimeFigureOut">
              <a:rPr lang="en-US"/>
              <a:pPr>
                <a:defRPr/>
              </a:pPr>
              <a:t>3/31/14</a:t>
            </a:fld>
            <a:endParaRPr 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4DA59-40C3-4F77-9241-D4A7CC04CC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971F1-1966-4525-BEB5-19E00BC98863}" type="datetimeFigureOut">
              <a:rPr lang="en-US"/>
              <a:pPr>
                <a:defRPr/>
              </a:pPr>
              <a:t>3/31/14</a:t>
            </a:fld>
            <a:endParaRPr lang="en-U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09FD6-B714-49B0-A18E-939E631DF9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ADAF9A-73DC-4E68-A66D-588CA60EE9E0}" type="datetimeFigureOut">
              <a:rPr lang="en-US"/>
              <a:pPr>
                <a:defRPr/>
              </a:pPr>
              <a:t>3/31/14</a:t>
            </a:fld>
            <a:endParaRPr lang="en-U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A994C0-F31A-4082-B995-C8DBEA5578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41987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41988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41989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41990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41991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41992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41993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41994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41995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41996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41997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41998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41999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42000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42001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42002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42003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42004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SzPct val="60000"/>
                <a:buFont typeface="Wingdings" pitchFamily="2" charset="2"/>
                <a:buChar char="n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</p:grpSp>
      <p:sp>
        <p:nvSpPr>
          <p:cNvPr id="4200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200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20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SzTx/>
              <a:buFontTx/>
              <a:buNone/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defRPr>
            </a:lvl1pPr>
          </a:lstStyle>
          <a:p>
            <a:pPr>
              <a:defRPr/>
            </a:pPr>
            <a:fld id="{8B713031-A706-437F-9359-8C39AD8F994E}" type="datetimeFigureOut">
              <a:rPr lang="en-US"/>
              <a:pPr>
                <a:defRPr/>
              </a:pPr>
              <a:t>3/31/14</a:t>
            </a:fld>
            <a:endParaRPr lang="en-US"/>
          </a:p>
        </p:txBody>
      </p:sp>
      <p:sp>
        <p:nvSpPr>
          <p:cNvPr id="420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SzTx/>
              <a:buFontTx/>
              <a:buNone/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20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SzTx/>
              <a:buFontTx/>
              <a:buNone/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defRPr>
            </a:lvl1pPr>
          </a:lstStyle>
          <a:p>
            <a:pPr>
              <a:defRPr/>
            </a:pPr>
            <a:fld id="{1DF50F7F-1371-4400-913B-F544CF1542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  <p:sldLayoutId id="2147483676" r:id="rId2"/>
    <p:sldLayoutId id="2147483675" r:id="rId3"/>
    <p:sldLayoutId id="2147483674" r:id="rId4"/>
    <p:sldLayoutId id="2147483673" r:id="rId5"/>
    <p:sldLayoutId id="2147483672" r:id="rId6"/>
    <p:sldLayoutId id="2147483671" r:id="rId7"/>
    <p:sldLayoutId id="2147483670" r:id="rId8"/>
    <p:sldLayoutId id="2147483669" r:id="rId9"/>
    <p:sldLayoutId id="2147483668" r:id="rId10"/>
    <p:sldLayoutId id="2147483667" r:id="rId11"/>
    <p:sldLayoutId id="2147483666" r:id="rId12"/>
    <p:sldLayoutId id="2147483665" r:id="rId13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Corn kernel activity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864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u="sng" dirty="0"/>
              <a:t>Pollination</a:t>
            </a:r>
            <a:r>
              <a:rPr lang="en-US" dirty="0"/>
              <a:t> – </a:t>
            </a:r>
          </a:p>
          <a:p>
            <a:pPr lvl="1" eaLnBrk="1" hangingPunct="1">
              <a:defRPr/>
            </a:pPr>
            <a:r>
              <a:rPr lang="en-US" dirty="0"/>
              <a:t>when pollen is transferred from the anther of a flower to the stigma</a:t>
            </a:r>
          </a:p>
          <a:p>
            <a:pPr eaLnBrk="1" hangingPunct="1">
              <a:defRPr/>
            </a:pPr>
            <a:r>
              <a:rPr lang="en-US" u="sng" dirty="0"/>
              <a:t>Cross-Pollination</a:t>
            </a:r>
            <a:r>
              <a:rPr lang="en-US" dirty="0"/>
              <a:t> – </a:t>
            </a:r>
          </a:p>
          <a:p>
            <a:pPr lvl="1" eaLnBrk="1" hangingPunct="1">
              <a:defRPr/>
            </a:pPr>
            <a:r>
              <a:rPr lang="en-US" dirty="0"/>
              <a:t>when pollen is transferred to the stigma of a different plant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143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Genes and Alleles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/>
              <a:t>P generation</a:t>
            </a:r>
            <a:r>
              <a:rPr lang="en-US" sz="2800" dirty="0"/>
              <a:t> – parent generation</a:t>
            </a:r>
          </a:p>
          <a:p>
            <a:pPr eaLnBrk="1" hangingPunct="1">
              <a:defRPr/>
            </a:pPr>
            <a:r>
              <a:rPr lang="en-US" sz="2800" u="sng" dirty="0"/>
              <a:t>F</a:t>
            </a:r>
            <a:r>
              <a:rPr lang="en-US" sz="2800" u="sng" baseline="-25000" dirty="0"/>
              <a:t>1</a:t>
            </a:r>
            <a:r>
              <a:rPr lang="en-US" sz="2800" u="sng" dirty="0"/>
              <a:t> Generation</a:t>
            </a:r>
            <a:r>
              <a:rPr lang="en-US" sz="2800" dirty="0"/>
              <a:t> – 1</a:t>
            </a:r>
            <a:r>
              <a:rPr lang="en-US" sz="2800" baseline="30000" dirty="0"/>
              <a:t>st</a:t>
            </a:r>
            <a:r>
              <a:rPr lang="en-US" sz="2800" dirty="0"/>
              <a:t> “filial” generation – offspring of the P generation (means son / </a:t>
            </a:r>
            <a:r>
              <a:rPr lang="en-US" sz="2800" dirty="0" smtClean="0"/>
              <a:t>daughter)</a:t>
            </a:r>
            <a:endParaRPr lang="en-US" sz="2800" dirty="0"/>
          </a:p>
          <a:p>
            <a:pPr eaLnBrk="1" hangingPunct="1">
              <a:defRPr/>
            </a:pPr>
            <a:r>
              <a:rPr lang="en-US" sz="2800" u="sng" dirty="0"/>
              <a:t>F</a:t>
            </a:r>
            <a:r>
              <a:rPr lang="en-US" sz="2800" u="sng" baseline="-25000" dirty="0"/>
              <a:t>2</a:t>
            </a:r>
            <a:r>
              <a:rPr lang="en-US" sz="2800" u="sng" dirty="0"/>
              <a:t> Generation</a:t>
            </a:r>
            <a:r>
              <a:rPr lang="en-US" sz="2800" dirty="0"/>
              <a:t> – 2</a:t>
            </a:r>
            <a:r>
              <a:rPr lang="en-US" sz="2800" baseline="30000" dirty="0"/>
              <a:t>nd</a:t>
            </a:r>
            <a:r>
              <a:rPr lang="en-US" sz="2800" dirty="0"/>
              <a:t> “filial” generation – offspring of the F</a:t>
            </a:r>
            <a:r>
              <a:rPr lang="en-US" sz="2800" baseline="-25000" dirty="0"/>
              <a:t>1</a:t>
            </a:r>
            <a:r>
              <a:rPr lang="en-US" sz="2800" dirty="0"/>
              <a:t> </a:t>
            </a:r>
            <a:r>
              <a:rPr lang="en-US" sz="2800" dirty="0" smtClean="0"/>
              <a:t>generation</a:t>
            </a:r>
          </a:p>
          <a:p>
            <a:pPr marL="0" indent="0" eaLnBrk="1" hangingPunct="1">
              <a:buNone/>
              <a:defRPr/>
            </a:pPr>
            <a:endParaRPr lang="en-US" sz="28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500" u="sng" dirty="0" smtClean="0"/>
              <a:t>What are genes?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100" dirty="0" smtClean="0"/>
              <a:t>Factors that determine an individuals characteristics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US" sz="2500" u="sng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500" u="sng" dirty="0" smtClean="0"/>
              <a:t>Alleles</a:t>
            </a:r>
            <a:r>
              <a:rPr lang="en-US" sz="2500" dirty="0" smtClean="0"/>
              <a:t> </a:t>
            </a:r>
            <a:r>
              <a:rPr lang="en-US" sz="2500" dirty="0"/>
              <a:t>– various forms of a trait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200" dirty="0"/>
              <a:t>Allele for pea pod color – G = green and  g = yellow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918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Dominant and Recessive Alleles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does the </a:t>
            </a:r>
            <a:r>
              <a:rPr lang="en-US" u="sng" dirty="0" smtClean="0"/>
              <a:t>Principle of Dominance </a:t>
            </a:r>
            <a:r>
              <a:rPr lang="en-US" dirty="0" smtClean="0"/>
              <a:t>State?</a:t>
            </a:r>
          </a:p>
          <a:p>
            <a:pPr lvl="1"/>
            <a:r>
              <a:rPr lang="en-US" dirty="0" smtClean="0"/>
              <a:t>Some alleles are dominant and others are recessive</a:t>
            </a:r>
          </a:p>
          <a:p>
            <a:pPr marL="457200" lvl="1" indent="0">
              <a:buNone/>
            </a:pPr>
            <a:endParaRPr lang="en-US" dirty="0"/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100" u="sng" dirty="0"/>
              <a:t>Dominant</a:t>
            </a:r>
            <a:r>
              <a:rPr lang="en-US" sz="2100" dirty="0"/>
              <a:t> – alleles that are always expressed (mask recessive)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100" u="sng" dirty="0"/>
              <a:t>Recessive</a:t>
            </a:r>
            <a:r>
              <a:rPr lang="en-US" sz="2100" dirty="0"/>
              <a:t> – alleles that are masked by dominant </a:t>
            </a:r>
            <a:r>
              <a:rPr lang="en-US" sz="2100" dirty="0" smtClean="0"/>
              <a:t>alleles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1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500" u="sng" dirty="0"/>
              <a:t>Example</a:t>
            </a:r>
            <a:r>
              <a:rPr lang="en-US" sz="2500" dirty="0"/>
              <a:t>: Pea pod color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200" dirty="0"/>
              <a:t>G = green pods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200" dirty="0"/>
              <a:t>g = yellow pods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500" dirty="0"/>
              <a:t>What will these offspring look like?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200" dirty="0"/>
              <a:t>GG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200" dirty="0" err="1"/>
              <a:t>gg</a:t>
            </a:r>
            <a:endParaRPr lang="en-US" sz="2200" dirty="0"/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200" dirty="0" err="1"/>
              <a:t>Gg</a:t>
            </a:r>
            <a:endParaRPr lang="en-US" sz="2200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5460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5715000" cy="1143000"/>
          </a:xfrm>
        </p:spPr>
        <p:txBody>
          <a:bodyPr/>
          <a:lstStyle/>
          <a:p>
            <a:r>
              <a:rPr lang="en-US" dirty="0" smtClean="0"/>
              <a:t>Segregation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8915400" cy="6019800"/>
          </a:xfrm>
        </p:spPr>
        <p:txBody>
          <a:bodyPr/>
          <a:lstStyle/>
          <a:p>
            <a:r>
              <a:rPr lang="en-US" dirty="0" smtClean="0"/>
              <a:t>Segregation of Alleles</a:t>
            </a:r>
          </a:p>
          <a:p>
            <a:r>
              <a:rPr lang="en-US" dirty="0" smtClean="0"/>
              <a:t>Alleles for height segregate </a:t>
            </a:r>
            <a:br>
              <a:rPr lang="en-US" dirty="0" smtClean="0"/>
            </a:br>
            <a:r>
              <a:rPr lang="en-US" dirty="0" smtClean="0"/>
              <a:t>(or separate) during gamete 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formation</a:t>
            </a:r>
          </a:p>
          <a:p>
            <a:r>
              <a:rPr lang="en-US" dirty="0" smtClean="0"/>
              <a:t>What are gametes?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Sex cells </a:t>
            </a:r>
            <a:endParaRPr lang="en-US" dirty="0">
              <a:solidFill>
                <a:srgbClr val="FFFF00"/>
              </a:solidFill>
            </a:endParaRPr>
          </a:p>
          <a:p>
            <a:pPr lvl="0"/>
            <a:r>
              <a:rPr lang="en-US" dirty="0">
                <a:effectLst/>
              </a:rPr>
              <a:t>This is saying that during 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gamete formation</a:t>
            </a:r>
            <a:r>
              <a:rPr lang="en-US" dirty="0" smtClean="0">
                <a:effectLst/>
              </a:rPr>
              <a:t>, </a:t>
            </a:r>
            <a:r>
              <a:rPr lang="en-US" dirty="0">
                <a:effectLst/>
              </a:rPr>
              <a:t>the 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alleles</a:t>
            </a:r>
            <a:r>
              <a:rPr lang="en-US" dirty="0" smtClean="0">
                <a:effectLst/>
              </a:rPr>
              <a:t> for </a:t>
            </a:r>
            <a:r>
              <a:rPr lang="en-US" dirty="0">
                <a:effectLst/>
              </a:rPr>
              <a:t>each gene segregate from each other so that each gamete only carries 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one allele </a:t>
            </a:r>
            <a:r>
              <a:rPr lang="en-US" dirty="0">
                <a:effectLst/>
              </a:rPr>
              <a:t>for each gene</a:t>
            </a:r>
          </a:p>
          <a:p>
            <a:r>
              <a:rPr lang="en-US" dirty="0" smtClean="0"/>
              <a:t>So a sex cell can’t carry the 2 alleles for being tall</a:t>
            </a:r>
            <a:endParaRPr lang="en-US" dirty="0"/>
          </a:p>
        </p:txBody>
      </p:sp>
      <p:pic>
        <p:nvPicPr>
          <p:cNvPr id="4" name="Picture 3" descr="Screen Shot 2014-03-19 at 8.33.0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584" y="0"/>
            <a:ext cx="3674416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91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>
                <a:effectLst/>
              </a:rPr>
              <a:t>ASSIGNMENT</a:t>
            </a:r>
            <a:r>
              <a:rPr lang="en-US" dirty="0">
                <a:effectLst/>
              </a:rPr>
              <a:t>:  Page 312 Complete #1all, 2a and b.</a:t>
            </a:r>
          </a:p>
          <a:p>
            <a:r>
              <a:rPr lang="en-US" dirty="0" smtClean="0"/>
              <a:t>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8803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364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/>
              <a:t>Terms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4294967295"/>
          </p:nvPr>
        </p:nvSpPr>
        <p:spPr>
          <a:xfrm>
            <a:off x="304800" y="533400"/>
            <a:ext cx="8839200" cy="4525963"/>
          </a:xfrm>
        </p:spPr>
        <p:txBody>
          <a:bodyPr/>
          <a:lstStyle/>
          <a:p>
            <a:pPr eaLnBrk="1" hangingPunct="1">
              <a:defRPr/>
            </a:pPr>
            <a:endParaRPr lang="en-US" dirty="0" smtClean="0"/>
          </a:p>
        </p:txBody>
      </p:sp>
      <p:pic>
        <p:nvPicPr>
          <p:cNvPr id="19459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4217988"/>
            <a:ext cx="2971800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000" y="4781550"/>
            <a:ext cx="27686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creen Shot 2014-03-19 at 8.33.53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980891"/>
            <a:ext cx="3166962" cy="4091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9889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9650"/>
            <a:ext cx="9144000" cy="584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392029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65263"/>
            <a:ext cx="9144000" cy="539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8061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3/27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carries your genetic code?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Look over tests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Start new chapter!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064956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2200" y="2819400"/>
            <a:ext cx="2667000" cy="1143000"/>
          </a:xfrm>
        </p:spPr>
        <p:txBody>
          <a:bodyPr/>
          <a:lstStyle/>
          <a:p>
            <a:r>
              <a:rPr lang="en-US" dirty="0" smtClean="0"/>
              <a:t>4/18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-152400"/>
            <a:ext cx="8991600" cy="4530725"/>
          </a:xfrm>
        </p:spPr>
        <p:txBody>
          <a:bodyPr/>
          <a:lstStyle/>
          <a:p>
            <a:r>
              <a:rPr lang="en-US" dirty="0" smtClean="0"/>
              <a:t>A protein in a cell membrane changed its shape to move sodium and potassium ions against their concentration gradients.  Which molecule was MOST LIKELY use by the protein as an energy source</a:t>
            </a:r>
          </a:p>
          <a:p>
            <a:pPr lvl="1"/>
            <a:r>
              <a:rPr lang="en-US" dirty="0" smtClean="0"/>
              <a:t>A) ATP</a:t>
            </a:r>
          </a:p>
          <a:p>
            <a:pPr lvl="1"/>
            <a:r>
              <a:rPr lang="en-US" dirty="0" smtClean="0"/>
              <a:t>B) ADP</a:t>
            </a:r>
          </a:p>
          <a:p>
            <a:pPr lvl="1"/>
            <a:r>
              <a:rPr lang="en-US" dirty="0" smtClean="0"/>
              <a:t>C) catalase</a:t>
            </a:r>
          </a:p>
          <a:p>
            <a:pPr lvl="1"/>
            <a:r>
              <a:rPr lang="en-US" dirty="0" smtClean="0"/>
              <a:t>D) amylase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Monohybrid cross perfection</a:t>
            </a:r>
          </a:p>
          <a:p>
            <a:pPr lvl="1"/>
            <a:r>
              <a:rPr lang="en-US" dirty="0" smtClean="0"/>
              <a:t>Go over tests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2752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2634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103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3/31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does true breeding mean?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Review genetics</a:t>
            </a:r>
          </a:p>
          <a:p>
            <a:pPr lvl="1"/>
            <a:r>
              <a:rPr lang="en-US" dirty="0" smtClean="0"/>
              <a:t>Start </a:t>
            </a:r>
            <a:r>
              <a:rPr lang="en-US" dirty="0" err="1" smtClean="0"/>
              <a:t>punnett</a:t>
            </a:r>
            <a:r>
              <a:rPr lang="en-US" dirty="0" smtClean="0"/>
              <a:t> squares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9830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7500" b="1" u="sng" dirty="0">
                <a:effectLst/>
              </a:rPr>
              <a:t>Section 11.2 – Applying Mendel’s Principles</a:t>
            </a:r>
            <a:endParaRPr lang="en-US" sz="7500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1868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probability?</a:t>
            </a:r>
          </a:p>
          <a:p>
            <a:r>
              <a:rPr lang="en-US" dirty="0" smtClean="0"/>
              <a:t>Likelihood that an event will occur.</a:t>
            </a:r>
          </a:p>
          <a:p>
            <a:endParaRPr lang="en-US" dirty="0"/>
          </a:p>
          <a:p>
            <a:r>
              <a:rPr lang="en-US" dirty="0" smtClean="0"/>
              <a:t>Cup game and probability!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42334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/>
          </a:p>
        </p:txBody>
      </p:sp>
      <p:sp>
        <p:nvSpPr>
          <p:cNvPr id="18434" name="Content Placeholder 2"/>
          <p:cNvSpPr>
            <a:spLocks noGrp="1"/>
          </p:cNvSpPr>
          <p:nvPr>
            <p:ph idx="4294967295"/>
          </p:nvPr>
        </p:nvSpPr>
        <p:spPr>
          <a:xfrm>
            <a:off x="0" y="1828800"/>
            <a:ext cx="8229600" cy="4530725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/>
              <a:t>Heterozygous</a:t>
            </a:r>
            <a:r>
              <a:rPr lang="en-US" dirty="0"/>
              <a:t> – </a:t>
            </a:r>
          </a:p>
          <a:p>
            <a:pPr lvl="1" eaLnBrk="1" hangingPunct="1">
              <a:defRPr/>
            </a:pPr>
            <a:r>
              <a:rPr lang="en-US" dirty="0"/>
              <a:t>when alleles for a trait are different (</a:t>
            </a:r>
            <a:r>
              <a:rPr lang="en-US" dirty="0" err="1"/>
              <a:t>Gg</a:t>
            </a:r>
            <a:r>
              <a:rPr lang="en-US" dirty="0"/>
              <a:t>)</a:t>
            </a:r>
          </a:p>
          <a:p>
            <a:pPr eaLnBrk="1" hangingPunct="1">
              <a:defRPr/>
            </a:pPr>
            <a:r>
              <a:rPr lang="en-US" u="sng" dirty="0"/>
              <a:t>Homozygous</a:t>
            </a:r>
            <a:r>
              <a:rPr lang="en-US" dirty="0"/>
              <a:t> – </a:t>
            </a:r>
          </a:p>
          <a:p>
            <a:pPr lvl="1" eaLnBrk="1" hangingPunct="1">
              <a:defRPr/>
            </a:pPr>
            <a:r>
              <a:rPr lang="en-US" dirty="0"/>
              <a:t>when alleles for a trait are the same (GG or </a:t>
            </a:r>
            <a:r>
              <a:rPr lang="en-US" dirty="0" err="1"/>
              <a:t>gg</a:t>
            </a:r>
            <a:r>
              <a:rPr lang="en-US" dirty="0" smtClean="0"/>
              <a:t>)</a:t>
            </a:r>
            <a:endParaRPr lang="en-US" u="sng" dirty="0" smtClean="0"/>
          </a:p>
          <a:p>
            <a:pPr eaLnBrk="1" hangingPunct="1">
              <a:defRPr/>
            </a:pPr>
            <a:r>
              <a:rPr lang="en-US" u="sng" dirty="0" smtClean="0"/>
              <a:t>Genotype</a:t>
            </a:r>
            <a:r>
              <a:rPr lang="en-US" dirty="0" smtClean="0"/>
              <a:t> – </a:t>
            </a:r>
          </a:p>
          <a:p>
            <a:pPr lvl="1" eaLnBrk="1" hangingPunct="1">
              <a:defRPr/>
            </a:pPr>
            <a:r>
              <a:rPr lang="en-US" dirty="0" smtClean="0"/>
              <a:t>genetic make up (</a:t>
            </a:r>
            <a:r>
              <a:rPr lang="en-US" dirty="0" err="1" smtClean="0"/>
              <a:t>Gg</a:t>
            </a:r>
            <a:r>
              <a:rPr lang="en-US" dirty="0" smtClean="0"/>
              <a:t>)</a:t>
            </a:r>
          </a:p>
          <a:p>
            <a:pPr eaLnBrk="1" hangingPunct="1">
              <a:defRPr/>
            </a:pPr>
            <a:r>
              <a:rPr lang="en-US" u="sng" dirty="0" smtClean="0"/>
              <a:t>Phenotype</a:t>
            </a:r>
            <a:r>
              <a:rPr lang="en-US" dirty="0" smtClean="0"/>
              <a:t> – </a:t>
            </a:r>
          </a:p>
          <a:p>
            <a:pPr lvl="1" eaLnBrk="1" hangingPunct="1">
              <a:defRPr/>
            </a:pPr>
            <a:r>
              <a:rPr lang="en-US" dirty="0" smtClean="0"/>
              <a:t>organisms appearance (Green)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0"/>
            <a:ext cx="3886200" cy="24588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3000" u="sng" dirty="0" smtClean="0"/>
              <a:t>Monohybrid Cross</a:t>
            </a:r>
            <a:r>
              <a:rPr lang="en-US" sz="3000" dirty="0" smtClean="0"/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600" dirty="0" smtClean="0"/>
              <a:t>when you make a cross for only one trait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2100" dirty="0" smtClean="0"/>
              <a:t>Example: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sz="1900" dirty="0" smtClean="0"/>
              <a:t>Trait = pod color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sz="1900" dirty="0" smtClean="0"/>
              <a:t>Cross: Yellow Pod x Green Pod</a:t>
            </a:r>
          </a:p>
          <a:p>
            <a:pPr lvl="3" eaLnBrk="1" hangingPunct="1">
              <a:lnSpc>
                <a:spcPct val="90000"/>
              </a:lnSpc>
              <a:defRPr/>
            </a:pPr>
            <a:endParaRPr lang="en-US" sz="19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sz="3000" u="sng" dirty="0" err="1" smtClean="0"/>
              <a:t>Punnett</a:t>
            </a:r>
            <a:r>
              <a:rPr lang="en-US" sz="3000" u="sng" dirty="0" smtClean="0"/>
              <a:t> Square</a:t>
            </a:r>
            <a:r>
              <a:rPr lang="en-US" sz="3000" dirty="0" smtClean="0"/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600" dirty="0" smtClean="0"/>
              <a:t>diagram used to show results of crosses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Monohybrid Cross Practice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3000" dirty="0"/>
              <a:t>T = tall	t = short	R = round	r = wrinkled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3000" dirty="0"/>
              <a:t>W = white 	w = purple	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3000" dirty="0"/>
              <a:t>1.  Cross the following:  TT x </a:t>
            </a:r>
            <a:r>
              <a:rPr lang="en-US" sz="3000" dirty="0" err="1"/>
              <a:t>tt</a:t>
            </a:r>
            <a:r>
              <a:rPr lang="en-US" sz="3000" dirty="0"/>
              <a:t>.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600" dirty="0"/>
              <a:t>What is the genotype ratio?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600" dirty="0"/>
              <a:t>What is the phenotype ratio?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3000" dirty="0"/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600" dirty="0"/>
          </a:p>
        </p:txBody>
      </p:sp>
      <p:graphicFrame>
        <p:nvGraphicFramePr>
          <p:cNvPr id="20484" name="Group 4"/>
          <p:cNvGraphicFramePr>
            <a:graphicFrameLocks noGrp="1"/>
          </p:cNvGraphicFramePr>
          <p:nvPr/>
        </p:nvGraphicFramePr>
        <p:xfrm>
          <a:off x="2590800" y="4724400"/>
          <a:ext cx="3429000" cy="1676400"/>
        </p:xfrm>
        <a:graphic>
          <a:graphicData uri="http://schemas.openxmlformats.org/drawingml/2006/table">
            <a:tbl>
              <a:tblPr/>
              <a:tblGrid>
                <a:gridCol w="1714500"/>
                <a:gridCol w="1714500"/>
              </a:tblGrid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61" name="Rectangle 4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7620000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600"/>
              <a:t>2.  Cross a heterozygous round plant with another heterozygous round plant. 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200"/>
              <a:t>What is the genotypic ratio?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200"/>
              <a:t>What is the phenotypic ratio?</a:t>
            </a:r>
          </a:p>
        </p:txBody>
      </p:sp>
      <p:graphicFrame>
        <p:nvGraphicFramePr>
          <p:cNvPr id="56350" name="Group 30"/>
          <p:cNvGraphicFramePr>
            <a:graphicFrameLocks noGrp="1"/>
          </p:cNvGraphicFramePr>
          <p:nvPr>
            <p:ph sz="half" idx="2"/>
          </p:nvPr>
        </p:nvGraphicFramePr>
        <p:xfrm>
          <a:off x="2819400" y="3792538"/>
          <a:ext cx="3429000" cy="1558926"/>
        </p:xfrm>
        <a:graphic>
          <a:graphicData uri="http://schemas.openxmlformats.org/drawingml/2006/table">
            <a:tbl>
              <a:tblPr/>
              <a:tblGrid>
                <a:gridCol w="1714500"/>
                <a:gridCol w="1714500"/>
              </a:tblGrid>
              <a:tr h="779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9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5072"/>
            <a:ext cx="8001000" cy="676928"/>
          </a:xfrm>
        </p:spPr>
        <p:txBody>
          <a:bodyPr/>
          <a:lstStyle/>
          <a:p>
            <a:r>
              <a:rPr lang="en-US" dirty="0" smtClean="0"/>
              <a:t>Chapter 11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5638800"/>
          </a:xfrm>
        </p:spPr>
        <p:txBody>
          <a:bodyPr/>
          <a:lstStyle/>
          <a:p>
            <a:r>
              <a:rPr lang="en-US" sz="2800" dirty="0" smtClean="0"/>
              <a:t>What are autosomes?</a:t>
            </a:r>
          </a:p>
          <a:p>
            <a:r>
              <a:rPr lang="en-US" sz="2800" dirty="0" smtClean="0"/>
              <a:t>What does diploid mean?</a:t>
            </a:r>
          </a:p>
          <a:p>
            <a:r>
              <a:rPr lang="en-US" sz="2800" dirty="0" smtClean="0"/>
              <a:t>What is the difference between the cells produced in mitosis and meiosis?</a:t>
            </a:r>
          </a:p>
          <a:p>
            <a:r>
              <a:rPr lang="en-US" sz="2800" dirty="0" smtClean="0"/>
              <a:t>What is the purpose of mitosis</a:t>
            </a:r>
          </a:p>
          <a:p>
            <a:r>
              <a:rPr lang="en-US" sz="2800" dirty="0" smtClean="0"/>
              <a:t>How many sex chromosomes do you have?</a:t>
            </a:r>
          </a:p>
          <a:p>
            <a:r>
              <a:rPr lang="en-US" sz="2800" dirty="0" smtClean="0"/>
              <a:t>How many sex cells do you have?</a:t>
            </a:r>
          </a:p>
          <a:p>
            <a:r>
              <a:rPr lang="en-US" sz="2800" dirty="0" smtClean="0"/>
              <a:t>What is the purpose of meiosis?</a:t>
            </a:r>
          </a:p>
          <a:p>
            <a:r>
              <a:rPr lang="en-US" sz="2800" dirty="0" smtClean="0"/>
              <a:t>What is crossing over?</a:t>
            </a:r>
          </a:p>
          <a:p>
            <a:r>
              <a:rPr lang="en-US" sz="2800" dirty="0" smtClean="0"/>
              <a:t>What are homologous chromosomes?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92889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1506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3.  Cross a heterozygous white plant with a purple plant</a:t>
            </a:r>
          </a:p>
          <a:p>
            <a:pPr lvl="1" eaLnBrk="1" hangingPunct="1">
              <a:defRPr/>
            </a:pPr>
            <a:r>
              <a:rPr lang="en-US"/>
              <a:t>What is the genotypic ratio?</a:t>
            </a:r>
          </a:p>
          <a:p>
            <a:pPr lvl="1" eaLnBrk="1" hangingPunct="1">
              <a:defRPr/>
            </a:pPr>
            <a:r>
              <a:rPr lang="en-US"/>
              <a:t>What is the phenotypic ratio?</a:t>
            </a:r>
          </a:p>
        </p:txBody>
      </p:sp>
      <p:graphicFrame>
        <p:nvGraphicFramePr>
          <p:cNvPr id="21508" name="Group 4"/>
          <p:cNvGraphicFramePr>
            <a:graphicFrameLocks noGrp="1"/>
          </p:cNvGraphicFramePr>
          <p:nvPr/>
        </p:nvGraphicFramePr>
        <p:xfrm>
          <a:off x="2209800" y="4454525"/>
          <a:ext cx="3429000" cy="1676400"/>
        </p:xfrm>
        <a:graphic>
          <a:graphicData uri="http://schemas.openxmlformats.org/drawingml/2006/table">
            <a:tbl>
              <a:tblPr/>
              <a:tblGrid>
                <a:gridCol w="1714500"/>
                <a:gridCol w="1714500"/>
              </a:tblGrid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4/19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30725"/>
          </a:xfrm>
        </p:spPr>
        <p:txBody>
          <a:bodyPr/>
          <a:lstStyle/>
          <a:p>
            <a:r>
              <a:rPr lang="en-US" dirty="0" smtClean="0"/>
              <a:t>Make a </a:t>
            </a:r>
            <a:r>
              <a:rPr lang="en-US" dirty="0" err="1" smtClean="0"/>
              <a:t>punnett</a:t>
            </a:r>
            <a:r>
              <a:rPr lang="en-US" dirty="0" smtClean="0"/>
              <a:t> square to complete the following cross.  T = tall t = short</a:t>
            </a:r>
          </a:p>
          <a:p>
            <a:r>
              <a:rPr lang="en-US" dirty="0" smtClean="0"/>
              <a:t>Cross a heterozygous plant with a short plant.  What are the genotypic and phenotypic ratios?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Finish discussion on monohybrid crosses</a:t>
            </a:r>
          </a:p>
          <a:p>
            <a:pPr lvl="1"/>
            <a:r>
              <a:rPr lang="en-US" dirty="0" smtClean="0"/>
              <a:t>Today is the last day we will really focus on the monohybrid crosses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7944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Worksheet pages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must complete by the end of the period:</a:t>
            </a:r>
          </a:p>
          <a:p>
            <a:r>
              <a:rPr lang="en-US" dirty="0" smtClean="0"/>
              <a:t>Page 10,  15, 16, 21, 22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Pg</a:t>
            </a:r>
            <a:r>
              <a:rPr lang="en-US" dirty="0" smtClean="0"/>
              <a:t> 28-29 – homework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7474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4/22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phenotypic ratio of a cross of two heterozygous plants?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Go over worksheets from Friday</a:t>
            </a:r>
          </a:p>
          <a:p>
            <a:pPr lvl="1"/>
            <a:r>
              <a:rPr lang="en-US" dirty="0" smtClean="0"/>
              <a:t>Homework:  Page 28-29.</a:t>
            </a:r>
          </a:p>
          <a:p>
            <a:pPr lvl="1"/>
            <a:r>
              <a:rPr lang="en-US" dirty="0" smtClean="0"/>
              <a:t>Discuss incomplete dominance / </a:t>
            </a:r>
            <a:r>
              <a:rPr lang="en-US" dirty="0" err="1" smtClean="0"/>
              <a:t>codominance</a:t>
            </a:r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Test – Thursday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2500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401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30236"/>
            <a:ext cx="8229600" cy="4530725"/>
          </a:xfrm>
        </p:spPr>
        <p:txBody>
          <a:bodyPr/>
          <a:lstStyle/>
          <a:p>
            <a:r>
              <a:rPr lang="en-US" u="sng" dirty="0" smtClean="0"/>
              <a:t>Test Cross </a:t>
            </a:r>
            <a:r>
              <a:rPr lang="en-US" dirty="0" smtClean="0"/>
              <a:t>–</a:t>
            </a:r>
          </a:p>
          <a:p>
            <a:pPr lvl="1"/>
            <a:r>
              <a:rPr lang="en-US" dirty="0" smtClean="0"/>
              <a:t>Cross done to find the genotype of an organism</a:t>
            </a:r>
          </a:p>
          <a:p>
            <a:pPr lvl="1"/>
            <a:r>
              <a:rPr lang="en-US" dirty="0" smtClean="0"/>
              <a:t>Cross the unknown with a homozygous recessive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1" y="2614341"/>
            <a:ext cx="5624506" cy="42183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362958"/>
            <a:ext cx="3505201" cy="3495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4425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Law of segregation –</a:t>
            </a:r>
          </a:p>
          <a:p>
            <a:pPr lvl="1"/>
            <a:r>
              <a:rPr lang="en-US" dirty="0" smtClean="0"/>
              <a:t>Alleles for a trait separate during gamete formation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So when we’re making our sex cells, the alleles (for forms of a trait) separate and are inherited independently (so a male pollen grain may have the allele for being green OR being yellow)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9547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81200"/>
            <a:ext cx="479425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3300" y="1981200"/>
            <a:ext cx="43307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54191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2"/>
          <p:cNvSpPr>
            <a:spLocks noGrp="1"/>
          </p:cNvSpPr>
          <p:nvPr>
            <p:ph idx="4294967295"/>
          </p:nvPr>
        </p:nvSpPr>
        <p:spPr>
          <a:xfrm>
            <a:off x="152400" y="304800"/>
            <a:ext cx="8991600" cy="4530725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/>
              <a:t>Law of Segregation</a:t>
            </a:r>
            <a:r>
              <a:rPr lang="en-US" dirty="0" smtClean="0"/>
              <a:t> – </a:t>
            </a:r>
          </a:p>
          <a:p>
            <a:pPr lvl="1" eaLnBrk="1" hangingPunct="1">
              <a:defRPr/>
            </a:pPr>
            <a:r>
              <a:rPr lang="en-US" dirty="0" smtClean="0"/>
              <a:t>alleles from parents separate during gamete formation</a:t>
            </a:r>
          </a:p>
          <a:p>
            <a:pPr lvl="1" eaLnBrk="1" hangingPunct="1">
              <a:defRPr/>
            </a:pPr>
            <a:r>
              <a:rPr lang="en-US" dirty="0" smtClean="0"/>
              <a:t>A)  Copy of gene separates – so each sex cell only receives one copy</a:t>
            </a:r>
          </a:p>
          <a:p>
            <a:pPr lvl="2" eaLnBrk="1" hangingPunct="1">
              <a:defRPr/>
            </a:pPr>
            <a:r>
              <a:rPr lang="en-US" dirty="0" smtClean="0"/>
              <a:t>(So a parent with GG donates “G” to one gamete and the other “G” another.)</a:t>
            </a:r>
          </a:p>
          <a:p>
            <a:pPr eaLnBrk="1" hangingPunct="1">
              <a:defRPr/>
            </a:pPr>
            <a:endParaRPr lang="en-US" dirty="0" smtClean="0"/>
          </a:p>
        </p:txBody>
      </p:sp>
      <p:pic>
        <p:nvPicPr>
          <p:cNvPr id="29699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1400" y="3352800"/>
            <a:ext cx="5562600" cy="3556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43403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/>
              </a:rPr>
              <a:t>Law of Segregation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2375" y="1378684"/>
            <a:ext cx="4998025" cy="5479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712774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3/28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type of plant did Mendel use in his experiments?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Show me your completed page 2 and 3 of your note packet</a:t>
            </a:r>
          </a:p>
          <a:p>
            <a:pPr lvl="1"/>
            <a:r>
              <a:rPr lang="en-US" dirty="0" smtClean="0"/>
              <a:t>First 15 minutes…complete the book assignment on page 3 of your note packet</a:t>
            </a:r>
          </a:p>
          <a:p>
            <a:pPr lvl="1"/>
            <a:r>
              <a:rPr lang="en-US" dirty="0" smtClean="0"/>
              <a:t>Rest of class…start the new chapter on genetics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1961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24196" y="76200"/>
            <a:ext cx="9168195" cy="4530725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/>
              <a:t>Law of Independent assortment</a:t>
            </a:r>
            <a:r>
              <a:rPr lang="en-US" dirty="0" smtClean="0"/>
              <a:t> – </a:t>
            </a:r>
          </a:p>
          <a:p>
            <a:pPr lvl="1" eaLnBrk="1" hangingPunct="1">
              <a:defRPr/>
            </a:pPr>
            <a:r>
              <a:rPr lang="en-US" dirty="0" smtClean="0"/>
              <a:t>Genes for different traits are transmitted independently of one another</a:t>
            </a:r>
          </a:p>
          <a:p>
            <a:pPr lvl="1" eaLnBrk="1" hangingPunct="1">
              <a:defRPr/>
            </a:pPr>
            <a:r>
              <a:rPr lang="en-US" dirty="0" smtClean="0"/>
              <a:t>Means that different traits are not inherited together.</a:t>
            </a:r>
          </a:p>
        </p:txBody>
      </p:sp>
      <p:pic>
        <p:nvPicPr>
          <p:cNvPr id="3174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2350" y="3722537"/>
            <a:ext cx="5581650" cy="321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03076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  <p:pic>
        <p:nvPicPr>
          <p:cNvPr id="3277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313"/>
            <a:ext cx="9144000" cy="664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90508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>
              <a:effectLst/>
            </a:endParaRPr>
          </a:p>
        </p:txBody>
      </p:sp>
      <p:pic>
        <p:nvPicPr>
          <p:cNvPr id="3379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4513" y="1600200"/>
            <a:ext cx="5082247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225239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4044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900" dirty="0" err="1" smtClean="0"/>
              <a:t>Dihybrid</a:t>
            </a:r>
            <a:r>
              <a:rPr lang="en-US" sz="6900" dirty="0" smtClean="0"/>
              <a:t> Crosses</a:t>
            </a:r>
            <a:endParaRPr lang="en-US" sz="69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3000" u="sng" dirty="0" err="1"/>
              <a:t>Dihybrid</a:t>
            </a:r>
            <a:r>
              <a:rPr lang="en-US" sz="3000" u="sng" dirty="0"/>
              <a:t> Cross</a:t>
            </a:r>
            <a:r>
              <a:rPr lang="en-US" sz="3000" dirty="0"/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600" dirty="0"/>
              <a:t>when you make a cross for two traits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2100" dirty="0"/>
              <a:t>Example: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sz="1900" dirty="0" smtClean="0"/>
              <a:t>Pod </a:t>
            </a:r>
            <a:r>
              <a:rPr lang="en-US" sz="1900" dirty="0"/>
              <a:t>color AND plant </a:t>
            </a:r>
            <a:r>
              <a:rPr lang="en-US" sz="1900" dirty="0" smtClean="0"/>
              <a:t>height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sz="1900" dirty="0" smtClean="0"/>
              <a:t>Flower color AND pod shape.</a:t>
            </a:r>
          </a:p>
          <a:p>
            <a:pPr lvl="3" eaLnBrk="1" hangingPunct="1">
              <a:lnSpc>
                <a:spcPct val="90000"/>
              </a:lnSpc>
              <a:defRPr/>
            </a:pPr>
            <a:endParaRPr lang="en-US" sz="1900" dirty="0"/>
          </a:p>
          <a:p>
            <a:pPr lvl="3" eaLnBrk="1" hangingPunct="1">
              <a:lnSpc>
                <a:spcPct val="90000"/>
              </a:lnSpc>
              <a:defRPr/>
            </a:pPr>
            <a:endParaRPr lang="en-US" sz="1900" dirty="0"/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sz="1900" dirty="0"/>
              <a:t>Cross:  Tall, Yellow Plant x Short, Green Plant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170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endParaRPr lang="en-US" smtClean="0">
              <a:effectLst/>
            </a:endParaRP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endParaRPr lang="en-US" smtClean="0">
              <a:effectLst/>
            </a:endParaRPr>
          </a:p>
        </p:txBody>
      </p:sp>
      <p:pic>
        <p:nvPicPr>
          <p:cNvPr id="3891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51125" y="74613"/>
            <a:ext cx="4997450" cy="678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94047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57200"/>
            <a:ext cx="7467600" cy="5673725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/>
              <a:t>Cross a short, purple plant with a homozygous tall, heterozygous white plant.  What is the phenotypic / genotypic ratios?</a:t>
            </a:r>
          </a:p>
          <a:p>
            <a:pPr eaLnBrk="1" hangingPunct="1">
              <a:defRPr/>
            </a:pPr>
            <a:endParaRPr lang="en-US" sz="2800"/>
          </a:p>
        </p:txBody>
      </p:sp>
      <p:graphicFrame>
        <p:nvGraphicFramePr>
          <p:cNvPr id="52286" name="Group 62"/>
          <p:cNvGraphicFramePr>
            <a:graphicFrameLocks noGrp="1"/>
          </p:cNvGraphicFramePr>
          <p:nvPr>
            <p:ph sz="half" idx="2"/>
          </p:nvPr>
        </p:nvGraphicFramePr>
        <p:xfrm>
          <a:off x="1143000" y="3733800"/>
          <a:ext cx="6248400" cy="2320926"/>
        </p:xfrm>
        <a:graphic>
          <a:graphicData uri="http://schemas.openxmlformats.org/drawingml/2006/table">
            <a:tbl>
              <a:tblPr/>
              <a:tblGrid>
                <a:gridCol w="1562100"/>
                <a:gridCol w="1562100"/>
                <a:gridCol w="1562100"/>
                <a:gridCol w="1562100"/>
              </a:tblGrid>
              <a:tr h="603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1349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 idx="4294967295"/>
          </p:nvPr>
        </p:nvSpPr>
        <p:spPr>
          <a:xfrm>
            <a:off x="457200" y="76200"/>
            <a:ext cx="8229600" cy="712788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/>
              <a:t>Dihybrid Cross Practice</a:t>
            </a:r>
          </a:p>
        </p:txBody>
      </p:sp>
      <p:sp>
        <p:nvSpPr>
          <p:cNvPr id="23554" name="Content Placeholder 2"/>
          <p:cNvSpPr>
            <a:spLocks noGrp="1"/>
          </p:cNvSpPr>
          <p:nvPr>
            <p:ph idx="4294967295"/>
          </p:nvPr>
        </p:nvSpPr>
        <p:spPr>
          <a:xfrm>
            <a:off x="152400" y="946150"/>
            <a:ext cx="8229600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/>
              <a:t>T = tall	t = short	W = white	w = purple</a:t>
            </a:r>
          </a:p>
          <a:p>
            <a:pPr eaLnBrk="1" hangingPunct="1">
              <a:defRPr/>
            </a:pPr>
            <a:r>
              <a:rPr lang="en-US"/>
              <a:t>Cross a heterozygous tall, white plant with another heterozygous tall, white plant. What is the phenotypic / genotypic ratios?</a:t>
            </a:r>
          </a:p>
          <a:p>
            <a:pPr eaLnBrk="1" hangingPunct="1">
              <a:defRPr/>
            </a:pPr>
            <a:endParaRPr lang="en-US"/>
          </a:p>
        </p:txBody>
      </p:sp>
      <p:graphicFrame>
        <p:nvGraphicFramePr>
          <p:cNvPr id="23556" name="Group 4"/>
          <p:cNvGraphicFramePr>
            <a:graphicFrameLocks noGrp="1"/>
          </p:cNvGraphicFramePr>
          <p:nvPr/>
        </p:nvGraphicFramePr>
        <p:xfrm>
          <a:off x="1066800" y="3962400"/>
          <a:ext cx="6400800" cy="2667001"/>
        </p:xfrm>
        <a:graphic>
          <a:graphicData uri="http://schemas.openxmlformats.org/drawingml/2006/table">
            <a:tbl>
              <a:tblPr/>
              <a:tblGrid>
                <a:gridCol w="1600200"/>
                <a:gridCol w="1600200"/>
                <a:gridCol w="1600200"/>
                <a:gridCol w="1600200"/>
              </a:tblGrid>
              <a:tr h="661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8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7579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Dihybrid</a:t>
            </a:r>
            <a:r>
              <a:rPr lang="en-US" dirty="0" smtClean="0"/>
              <a:t> cross practice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smtClean="0"/>
              <a:t>Bottom of page 13</a:t>
            </a:r>
          </a:p>
          <a:p>
            <a:r>
              <a:rPr lang="en-US" dirty="0" smtClean="0"/>
              <a:t>Page 26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183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787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/>
              <a:t>Genetics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887788"/>
            <a:ext cx="6400800" cy="1755775"/>
          </a:xfrm>
        </p:spPr>
        <p:txBody>
          <a:bodyPr>
            <a:normAutofit/>
          </a:bodyPr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endParaRPr lang="en-US">
              <a:solidFill>
                <a:srgbClr val="898989"/>
              </a:solidFill>
            </a:endParaRPr>
          </a:p>
        </p:txBody>
      </p:sp>
      <p:pic>
        <p:nvPicPr>
          <p:cNvPr id="1536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0" y="3600450"/>
            <a:ext cx="45720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534988"/>
            <a:ext cx="2852738" cy="441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38162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7500" b="1" u="sng" dirty="0">
                <a:effectLst/>
              </a:rPr>
              <a:t>Section 11.3 – Other Patterns of Inheritance</a:t>
            </a:r>
            <a:endParaRPr lang="en-US" sz="7500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1498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0"/>
            <a:ext cx="8229600" cy="4530725"/>
          </a:xfrm>
        </p:spPr>
        <p:txBody>
          <a:bodyPr/>
          <a:lstStyle/>
          <a:p>
            <a:r>
              <a:rPr lang="en-US" u="sng" dirty="0"/>
              <a:t>Incomplete Dominance </a:t>
            </a:r>
            <a:r>
              <a:rPr lang="en-US" dirty="0"/>
              <a:t>–</a:t>
            </a:r>
          </a:p>
          <a:p>
            <a:pPr lvl="1"/>
            <a:r>
              <a:rPr lang="en-US" dirty="0"/>
              <a:t>When </a:t>
            </a:r>
            <a:r>
              <a:rPr lang="en-US" dirty="0" smtClean="0"/>
              <a:t>one </a:t>
            </a:r>
            <a:r>
              <a:rPr lang="en-US" dirty="0"/>
              <a:t>allele is not complete dominant over another </a:t>
            </a:r>
            <a:endParaRPr lang="en-US" dirty="0" smtClean="0"/>
          </a:p>
          <a:p>
            <a:pPr lvl="1"/>
            <a:r>
              <a:rPr lang="en-US" dirty="0" smtClean="0"/>
              <a:t>Flower:  Red x White = Pink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0" y="3031875"/>
            <a:ext cx="4838700" cy="3835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0" y="2057399"/>
            <a:ext cx="3710447" cy="4749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05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07093"/>
            <a:ext cx="8229600" cy="4530725"/>
          </a:xfrm>
        </p:spPr>
        <p:txBody>
          <a:bodyPr/>
          <a:lstStyle/>
          <a:p>
            <a:r>
              <a:rPr lang="en-US" u="sng" dirty="0" err="1"/>
              <a:t>Codominance</a:t>
            </a:r>
            <a:r>
              <a:rPr lang="en-US" dirty="0"/>
              <a:t> – </a:t>
            </a:r>
          </a:p>
          <a:p>
            <a:pPr lvl="1"/>
            <a:r>
              <a:rPr lang="en-US" dirty="0"/>
              <a:t>Phenotypes of both alleles are clearly expressed</a:t>
            </a:r>
          </a:p>
          <a:p>
            <a:pPr lvl="1"/>
            <a:r>
              <a:rPr lang="en-US" dirty="0" smtClean="0"/>
              <a:t>Example:</a:t>
            </a:r>
          </a:p>
          <a:p>
            <a:pPr lvl="2"/>
            <a:r>
              <a:rPr lang="en-US" dirty="0" smtClean="0"/>
              <a:t>Red flower x white flower = </a:t>
            </a:r>
            <a:br>
              <a:rPr lang="en-US" dirty="0" smtClean="0"/>
            </a:br>
            <a:r>
              <a:rPr lang="en-US" dirty="0" smtClean="0"/>
              <a:t>red / white flower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67200"/>
            <a:ext cx="3289623" cy="259880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 bwMode="auto">
          <a:xfrm>
            <a:off x="622623" y="5715001"/>
            <a:ext cx="2120577" cy="114300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1676399"/>
            <a:ext cx="3124200" cy="52346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4874" y="4495801"/>
            <a:ext cx="2494926" cy="2438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9300" y="2654300"/>
            <a:ext cx="2730500" cy="184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5070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8509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4/23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5525"/>
          </a:xfrm>
        </p:spPr>
        <p:txBody>
          <a:bodyPr/>
          <a:lstStyle/>
          <a:p>
            <a:r>
              <a:rPr lang="en-US" dirty="0" smtClean="0"/>
              <a:t>Give an example of </a:t>
            </a:r>
            <a:r>
              <a:rPr lang="en-US" dirty="0" err="1" smtClean="0"/>
              <a:t>codominance</a:t>
            </a:r>
            <a:endParaRPr lang="en-US" dirty="0" smtClean="0"/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Turn in page 28 and 29 from the packet</a:t>
            </a:r>
          </a:p>
          <a:p>
            <a:pPr lvl="1"/>
            <a:r>
              <a:rPr lang="en-US" dirty="0" smtClean="0"/>
              <a:t>Finish the notes</a:t>
            </a:r>
          </a:p>
          <a:p>
            <a:pPr lvl="1"/>
            <a:r>
              <a:rPr lang="en-US" dirty="0" smtClean="0"/>
              <a:t>Complete a </a:t>
            </a:r>
            <a:r>
              <a:rPr lang="en-US" dirty="0" err="1" smtClean="0"/>
              <a:t>dihybrid</a:t>
            </a:r>
            <a:r>
              <a:rPr lang="en-US" dirty="0" smtClean="0"/>
              <a:t> cross.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Test Friday / Study guide Friday</a:t>
            </a:r>
          </a:p>
          <a:p>
            <a:pPr lvl="1"/>
            <a:r>
              <a:rPr lang="en-US" dirty="0" smtClean="0"/>
              <a:t>When do you want your study guides?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8476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728"/>
            <a:ext cx="8229600" cy="4530725"/>
          </a:xfrm>
        </p:spPr>
        <p:txBody>
          <a:bodyPr/>
          <a:lstStyle/>
          <a:p>
            <a:r>
              <a:rPr lang="en-US" u="sng" dirty="0"/>
              <a:t>Multiple Alleles </a:t>
            </a:r>
            <a:r>
              <a:rPr lang="en-US" dirty="0"/>
              <a:t>– </a:t>
            </a:r>
          </a:p>
          <a:p>
            <a:pPr lvl="1"/>
            <a:r>
              <a:rPr lang="en-US" dirty="0"/>
              <a:t>Any gene with more than two alleles for the trait</a:t>
            </a:r>
          </a:p>
          <a:p>
            <a:pPr lvl="1"/>
            <a:r>
              <a:rPr lang="en-US" dirty="0"/>
              <a:t>Example </a:t>
            </a:r>
            <a:r>
              <a:rPr lang="en-US" dirty="0" smtClean="0"/>
              <a:t>–</a:t>
            </a:r>
          </a:p>
          <a:p>
            <a:pPr lvl="2"/>
            <a:r>
              <a:rPr lang="en-US" dirty="0" smtClean="0"/>
              <a:t>Blood type is caused by 3 different alleles (type of </a:t>
            </a:r>
            <a:r>
              <a:rPr lang="en-US" dirty="0" err="1" smtClean="0"/>
              <a:t>codominance</a:t>
            </a:r>
            <a:r>
              <a:rPr lang="en-US" dirty="0" smtClean="0"/>
              <a:t> occurs)</a:t>
            </a:r>
          </a:p>
          <a:p>
            <a:pPr lvl="1"/>
            <a:r>
              <a:rPr lang="en-US" dirty="0" smtClean="0"/>
              <a:t>What are the various blood types in humans?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2914650"/>
            <a:ext cx="5257800" cy="39433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1" y="3124200"/>
            <a:ext cx="3619676" cy="3701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31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0256"/>
            <a:ext cx="8229600" cy="1143000"/>
          </a:xfrm>
        </p:spPr>
        <p:txBody>
          <a:bodyPr/>
          <a:lstStyle/>
          <a:p>
            <a:r>
              <a:rPr lang="en-US" dirty="0" smtClean="0"/>
              <a:t>Blood type – Practice Cross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14400"/>
            <a:ext cx="8229600" cy="453072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Cross a person who is has AB blood with a person who has type O blood.  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What blood type will their offspring be?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Cross a person with </a:t>
            </a:r>
            <a:r>
              <a:rPr lang="en-US" dirty="0" err="1" smtClean="0"/>
              <a:t>i</a:t>
            </a:r>
            <a:r>
              <a:rPr lang="en-US" baseline="30000" dirty="0" err="1" smtClean="0"/>
              <a:t>A</a:t>
            </a:r>
            <a:r>
              <a:rPr lang="en-US" dirty="0" err="1" smtClean="0"/>
              <a:t>i</a:t>
            </a:r>
            <a:r>
              <a:rPr lang="en-US" dirty="0" smtClean="0"/>
              <a:t> with another individual that has </a:t>
            </a:r>
            <a:r>
              <a:rPr lang="en-US" dirty="0" err="1" smtClean="0"/>
              <a:t>i</a:t>
            </a:r>
            <a:r>
              <a:rPr lang="en-US" baseline="30000" dirty="0" err="1" smtClean="0"/>
              <a:t>A</a:t>
            </a:r>
            <a:r>
              <a:rPr lang="en-US" dirty="0" err="1" smtClean="0"/>
              <a:t>i</a:t>
            </a:r>
            <a:r>
              <a:rPr lang="en-US" baseline="30000" dirty="0" err="1" smtClean="0"/>
              <a:t>B</a:t>
            </a:r>
            <a:r>
              <a:rPr lang="en-US" dirty="0" smtClean="0"/>
              <a:t>.  What are the possible blood types of their offspring?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6621" y="3733800"/>
            <a:ext cx="3055347" cy="3124200"/>
          </a:xfrm>
          <a:prstGeom prst="rect">
            <a:avLst/>
          </a:prstGeom>
        </p:spPr>
      </p:pic>
      <p:pic>
        <p:nvPicPr>
          <p:cNvPr id="5" name="Picture 4" descr="Screen Shot 2013-04-22 at 10.49.50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1100"/>
            <a:ext cx="22479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7701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/>
              <a:t>Polygenic Traits </a:t>
            </a:r>
            <a:r>
              <a:rPr lang="en-US" dirty="0"/>
              <a:t>– </a:t>
            </a:r>
          </a:p>
          <a:p>
            <a:pPr lvl="1"/>
            <a:r>
              <a:rPr lang="en-US" dirty="0"/>
              <a:t>Traits controlled by two or more genes</a:t>
            </a:r>
          </a:p>
          <a:p>
            <a:pPr lvl="1"/>
            <a:r>
              <a:rPr lang="en-US" dirty="0"/>
              <a:t>“many genes”</a:t>
            </a:r>
          </a:p>
          <a:p>
            <a:pPr lvl="1"/>
            <a:r>
              <a:rPr lang="en-US" dirty="0"/>
              <a:t>Skin color in humans is a polygenic trait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7662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255"/>
            <a:ext cx="8229600" cy="1143000"/>
          </a:xfrm>
        </p:spPr>
        <p:txBody>
          <a:bodyPr/>
          <a:lstStyle/>
          <a:p>
            <a:r>
              <a:rPr lang="en-US" dirty="0" smtClean="0"/>
              <a:t>4/24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229600" cy="5257800"/>
          </a:xfrm>
        </p:spPr>
        <p:txBody>
          <a:bodyPr/>
          <a:lstStyle/>
          <a:p>
            <a:r>
              <a:rPr lang="en-US" dirty="0" smtClean="0"/>
              <a:t>Create all the allele combinations for the following plant:   </a:t>
            </a:r>
            <a:r>
              <a:rPr lang="en-US" dirty="0" err="1" smtClean="0"/>
              <a:t>GgWW</a:t>
            </a:r>
            <a:r>
              <a:rPr lang="en-US" dirty="0" smtClean="0"/>
              <a:t> (you should always have 4)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Finish discussing </a:t>
            </a:r>
            <a:r>
              <a:rPr lang="en-US" dirty="0" err="1" smtClean="0"/>
              <a:t>dihybrid</a:t>
            </a:r>
            <a:r>
              <a:rPr lang="en-US" dirty="0" smtClean="0"/>
              <a:t> crosses</a:t>
            </a:r>
          </a:p>
          <a:p>
            <a:pPr lvl="1"/>
            <a:r>
              <a:rPr lang="en-US" dirty="0" smtClean="0"/>
              <a:t>Describe meiosis</a:t>
            </a:r>
          </a:p>
          <a:p>
            <a:pPr lvl="1"/>
            <a:r>
              <a:rPr lang="en-US" dirty="0" smtClean="0"/>
              <a:t>Get study guides (try to have them done by tomorrow to ask questions)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Test Friday / Study guide due Friday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2277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u="sng" dirty="0" smtClean="0"/>
              <a:t>genetics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Scientific study of heredity</a:t>
            </a:r>
          </a:p>
          <a:p>
            <a:pPr lvl="1"/>
            <a:r>
              <a:rPr lang="en-US" dirty="0" smtClean="0"/>
              <a:t>Helps us understand what makes organisms unique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1309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07070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81989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MEIOSIS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03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/>
          <a:lstStyle/>
          <a:p>
            <a:r>
              <a:rPr lang="en-US" b="1" u="sng" dirty="0" smtClean="0"/>
              <a:t>Review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What is a </a:t>
            </a:r>
            <a:r>
              <a:rPr lang="en-US" dirty="0" err="1" smtClean="0"/>
              <a:t>haplid</a:t>
            </a:r>
            <a:r>
              <a:rPr lang="en-US" dirty="0" smtClean="0"/>
              <a:t> cell? </a:t>
            </a:r>
          </a:p>
          <a:p>
            <a:pPr lvl="2"/>
            <a:r>
              <a:rPr lang="en-US" dirty="0" smtClean="0"/>
              <a:t>Cells with only one copy of chromosomes (sex cells)</a:t>
            </a:r>
          </a:p>
          <a:p>
            <a:pPr lvl="1"/>
            <a:r>
              <a:rPr lang="en-US" dirty="0" smtClean="0"/>
              <a:t>What is a diploid cell?</a:t>
            </a:r>
          </a:p>
          <a:p>
            <a:pPr lvl="2"/>
            <a:r>
              <a:rPr lang="en-US" dirty="0" smtClean="0"/>
              <a:t>Cells with two copies of chromosomes (body cells)</a:t>
            </a:r>
          </a:p>
          <a:p>
            <a:pPr lvl="1"/>
            <a:r>
              <a:rPr lang="en-US" dirty="0" smtClean="0"/>
              <a:t>What is the process that creates new body cells?</a:t>
            </a:r>
          </a:p>
          <a:p>
            <a:pPr lvl="2"/>
            <a:r>
              <a:rPr lang="en-US" dirty="0" smtClean="0"/>
              <a:t>Mitosis</a:t>
            </a:r>
            <a:endParaRPr lang="en-US" dirty="0"/>
          </a:p>
          <a:p>
            <a:pPr lvl="1"/>
            <a:r>
              <a:rPr lang="en-US" dirty="0" smtClean="0"/>
              <a:t>The cells produced by mitosis are genetically _____________.</a:t>
            </a:r>
          </a:p>
          <a:p>
            <a:pPr lvl="2"/>
            <a:r>
              <a:rPr lang="en-US" dirty="0" smtClean="0"/>
              <a:t>identical</a:t>
            </a:r>
          </a:p>
          <a:p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654583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/>
              <a:t>Meiosis</a:t>
            </a:r>
            <a:r>
              <a:rPr lang="en-US" dirty="0"/>
              <a:t> –</a:t>
            </a:r>
          </a:p>
          <a:p>
            <a:pPr lvl="1"/>
            <a:r>
              <a:rPr lang="en-US" dirty="0"/>
              <a:t>Process of generating sex </a:t>
            </a:r>
            <a:r>
              <a:rPr lang="en-US" dirty="0" smtClean="0"/>
              <a:t>cells (haploid cells, 1n)</a:t>
            </a:r>
            <a:endParaRPr lang="en-US" dirty="0"/>
          </a:p>
          <a:p>
            <a:pPr lvl="1"/>
            <a:r>
              <a:rPr lang="en-US" dirty="0"/>
              <a:t>Number of chromosomes per cell is cut in half through the separation of homologous chromosomes.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310" y="4114800"/>
            <a:ext cx="3380941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9695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799" y="29026"/>
            <a:ext cx="7602747" cy="885374"/>
          </a:xfrm>
        </p:spPr>
        <p:txBody>
          <a:bodyPr/>
          <a:lstStyle/>
          <a:p>
            <a:r>
              <a:rPr lang="en-US" dirty="0" smtClean="0"/>
              <a:t>Mitosis vs. Meiosis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851658"/>
            <a:ext cx="7406643" cy="603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7800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Crossing over </a:t>
            </a:r>
            <a:r>
              <a:rPr lang="en-US" dirty="0" smtClean="0"/>
              <a:t>–</a:t>
            </a:r>
          </a:p>
          <a:p>
            <a:r>
              <a:rPr lang="en-US" dirty="0" smtClean="0"/>
              <a:t>When homologous chromosomes line up they sometimes exchange genetic material</a:t>
            </a:r>
          </a:p>
          <a:p>
            <a:r>
              <a:rPr lang="en-US" dirty="0" smtClean="0"/>
              <a:t>This is why sex cells are genetically unique from all other cells.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4297828"/>
            <a:ext cx="4648200" cy="2552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1563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2117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52" name="Rectangle 4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The End</a:t>
            </a:r>
            <a:br>
              <a:rPr lang="en-US" smtClean="0"/>
            </a:br>
            <a:endParaRPr lang="en-US" smtClean="0"/>
          </a:p>
        </p:txBody>
      </p:sp>
      <p:sp>
        <p:nvSpPr>
          <p:cNvPr id="47153" name="Rectangle 4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55"/>
            <a:ext cx="8229600" cy="826945"/>
          </a:xfrm>
        </p:spPr>
        <p:txBody>
          <a:bodyPr/>
          <a:lstStyle/>
          <a:p>
            <a:r>
              <a:rPr lang="en-US" dirty="0" smtClean="0"/>
              <a:t>4/25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229600" cy="5791200"/>
          </a:xfrm>
        </p:spPr>
        <p:txBody>
          <a:bodyPr/>
          <a:lstStyle/>
          <a:p>
            <a:r>
              <a:rPr lang="en-US" dirty="0" smtClean="0"/>
              <a:t>What does the process of meiosis create?  Are these cells identical or different from one another?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Review the chapter</a:t>
            </a:r>
          </a:p>
          <a:p>
            <a:pPr lvl="1"/>
            <a:r>
              <a:rPr lang="en-US" dirty="0" smtClean="0"/>
              <a:t>Questions from the study guide?</a:t>
            </a:r>
          </a:p>
          <a:p>
            <a:pPr lvl="1"/>
            <a:r>
              <a:rPr lang="en-US" dirty="0" smtClean="0"/>
              <a:t>Period 8 – turn in page 28 and 29 (put you name on both sheets)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Test / Study guide -- FRIDAY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914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50292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/>
              <a:t>Brief History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sz="half" idx="1"/>
          </p:nvPr>
        </p:nvSpPr>
        <p:spPr>
          <a:xfrm>
            <a:off x="0" y="1143000"/>
            <a:ext cx="4495800" cy="4530725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err="1" smtClean="0"/>
              <a:t>Gregor</a:t>
            </a:r>
            <a:r>
              <a:rPr lang="en-US" sz="2800" dirty="0" smtClean="0"/>
              <a:t> Mendel – Austrian monk</a:t>
            </a:r>
          </a:p>
          <a:p>
            <a:pPr lvl="1" eaLnBrk="1" hangingPunct="1">
              <a:defRPr/>
            </a:pPr>
            <a:r>
              <a:rPr lang="en-US" sz="2400" dirty="0" smtClean="0"/>
              <a:t>One of 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to study heredity</a:t>
            </a:r>
          </a:p>
          <a:p>
            <a:pPr eaLnBrk="1" hangingPunct="1">
              <a:defRPr/>
            </a:pPr>
            <a:r>
              <a:rPr lang="en-US" sz="2800" u="sng" dirty="0" smtClean="0"/>
              <a:t>Heredity</a:t>
            </a:r>
            <a:r>
              <a:rPr lang="en-US" sz="2800" dirty="0" smtClean="0"/>
              <a:t> - Transmission of characteristics from parents to offspring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z="2400" dirty="0" smtClean="0"/>
              <a:t> – studied pea plants</a:t>
            </a:r>
          </a:p>
          <a:p>
            <a:pPr eaLnBrk="1" hangingPunct="1">
              <a:defRPr/>
            </a:pPr>
            <a:r>
              <a:rPr lang="en-US" sz="2800" u="sng" dirty="0" smtClean="0"/>
              <a:t>Trait</a:t>
            </a:r>
            <a:r>
              <a:rPr lang="en-US" sz="2800" dirty="0" smtClean="0"/>
              <a:t> – genetically determined form of a characteristic</a:t>
            </a:r>
          </a:p>
          <a:p>
            <a:pPr lvl="1" eaLnBrk="1" hangingPunct="1">
              <a:defRPr/>
            </a:pPr>
            <a:r>
              <a:rPr lang="en-US" sz="2400" dirty="0" smtClean="0"/>
              <a:t>Examples:  Yellow color, pea shape (shriveled or round)</a:t>
            </a:r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defRPr/>
            </a:pPr>
            <a:endParaRPr lang="en-US" sz="2800"/>
          </a:p>
        </p:txBody>
      </p:sp>
      <p:pic>
        <p:nvPicPr>
          <p:cNvPr id="16388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5800" y="0"/>
            <a:ext cx="250507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9650" y="3048000"/>
            <a:ext cx="30543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621"/>
            <a:ext cx="8229600" cy="1143000"/>
          </a:xfrm>
        </p:spPr>
        <p:txBody>
          <a:bodyPr/>
          <a:lstStyle/>
          <a:p>
            <a:r>
              <a:rPr lang="en-US" dirty="0" smtClean="0"/>
              <a:t>Test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What does homozygous mean?  Give an example.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What does heterozygous mean?  Give an example.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What is a test cross?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What is the difference between genotype and phenotype?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In a monohybrid cross between a homozygous dominant parent and a homozygous recessive parent, what would the genotypic ratio of the offspring?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A black chicken and a white chicken have an offspring with black and white feathers.  What type of inheritance is this?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If a trait occurs in 600 offspring out of 1,200.  What is the % chance that an individual will have this trait?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251494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60387"/>
          </a:xfrm>
        </p:spPr>
        <p:txBody>
          <a:bodyPr/>
          <a:lstStyle/>
          <a:p>
            <a:r>
              <a:rPr lang="en-US" dirty="0" smtClean="0"/>
              <a:t>Another practice </a:t>
            </a:r>
            <a:r>
              <a:rPr lang="en-US" dirty="0" err="1" smtClean="0"/>
              <a:t>dihybrid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22" y="685801"/>
            <a:ext cx="9109378" cy="3505200"/>
          </a:xfrm>
        </p:spPr>
        <p:txBody>
          <a:bodyPr/>
          <a:lstStyle/>
          <a:p>
            <a:r>
              <a:rPr lang="en-US" dirty="0" smtClean="0"/>
              <a:t>Cross a heterozygous tall, heterozygous green plant with a short, heterozygous green plant</a:t>
            </a:r>
          </a:p>
          <a:p>
            <a:r>
              <a:rPr lang="en-US" dirty="0" smtClean="0"/>
              <a:t>T = tall    t = short	G = green	g= yellow</a:t>
            </a:r>
          </a:p>
          <a:p>
            <a:r>
              <a:rPr lang="en-US" dirty="0" smtClean="0"/>
              <a:t>Phenotypic ratio =  ____________</a:t>
            </a:r>
            <a:endParaRPr lang="en-US" dirty="0"/>
          </a:p>
        </p:txBody>
      </p:sp>
      <p:graphicFrame>
        <p:nvGraphicFramePr>
          <p:cNvPr id="4" name="Group 6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4491314"/>
              </p:ext>
            </p:extLst>
          </p:nvPr>
        </p:nvGraphicFramePr>
        <p:xfrm>
          <a:off x="1305460" y="3863753"/>
          <a:ext cx="6847940" cy="2930526"/>
        </p:xfrm>
        <a:graphic>
          <a:graphicData uri="http://schemas.openxmlformats.org/drawingml/2006/table">
            <a:tbl>
              <a:tblPr/>
              <a:tblGrid>
                <a:gridCol w="1711985"/>
                <a:gridCol w="1711985"/>
                <a:gridCol w="1711985"/>
                <a:gridCol w="1711985"/>
              </a:tblGrid>
              <a:tr h="7616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5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15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6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7460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4/26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TEST!</a:t>
            </a:r>
          </a:p>
          <a:p>
            <a:endParaRPr lang="en-US" dirty="0"/>
          </a:p>
          <a:p>
            <a:r>
              <a:rPr lang="en-US" dirty="0" smtClean="0"/>
              <a:t>Turn in your study guides</a:t>
            </a:r>
          </a:p>
          <a:p>
            <a:endParaRPr lang="en-US" dirty="0"/>
          </a:p>
          <a:p>
            <a:r>
              <a:rPr lang="en-US" dirty="0" smtClean="0"/>
              <a:t>Start on #151 on the </a:t>
            </a:r>
            <a:r>
              <a:rPr lang="en-US" smtClean="0"/>
              <a:t>scantron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762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836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effectLst/>
              </a:rPr>
              <a:t>5-14 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effectLst/>
              </a:rPr>
              <a:t>TEST!</a:t>
            </a:r>
          </a:p>
          <a:p>
            <a:r>
              <a:rPr lang="en-US" smtClean="0">
                <a:effectLst/>
              </a:rPr>
              <a:t>Any last questions?</a:t>
            </a:r>
          </a:p>
          <a:p>
            <a:r>
              <a:rPr lang="en-US" smtClean="0">
                <a:effectLst/>
              </a:rPr>
              <a:t>Get out your review sheets – turn them in</a:t>
            </a:r>
          </a:p>
          <a:p>
            <a:r>
              <a:rPr lang="en-US" smtClean="0">
                <a:effectLst/>
              </a:rPr>
              <a:t>You may write on the test…use a pencil on the scantron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endParaRPr lang="en-US" smtClean="0">
              <a:effectLst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endParaRPr lang="en-US" smtClean="0">
              <a:effectLst/>
            </a:endParaRPr>
          </a:p>
        </p:txBody>
      </p:sp>
      <p:pic>
        <p:nvPicPr>
          <p:cNvPr id="4301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8" y="2514600"/>
            <a:ext cx="37433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endParaRPr lang="en-US" smtClean="0">
              <a:effectLst/>
            </a:endParaRPr>
          </a:p>
        </p:txBody>
      </p:sp>
      <p:sp>
        <p:nvSpPr>
          <p:cNvPr id="44034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endParaRPr lang="en-US" smtClean="0">
              <a:effectLst/>
            </a:endParaRPr>
          </a:p>
        </p:txBody>
      </p:sp>
      <p:pic>
        <p:nvPicPr>
          <p:cNvPr id="4403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98638"/>
            <a:ext cx="9144000" cy="505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True Breeding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229600" cy="4530725"/>
          </a:xfrm>
        </p:spPr>
        <p:txBody>
          <a:bodyPr/>
          <a:lstStyle/>
          <a:p>
            <a:pPr lvl="0"/>
            <a:r>
              <a:rPr lang="en-US" dirty="0">
                <a:effectLst/>
              </a:rPr>
              <a:t>What does it mean that </a:t>
            </a:r>
            <a:r>
              <a:rPr lang="en-US" dirty="0" err="1">
                <a:effectLst/>
              </a:rPr>
              <a:t>Mendeal</a:t>
            </a:r>
            <a:r>
              <a:rPr lang="en-US" dirty="0">
                <a:effectLst/>
              </a:rPr>
              <a:t> had peas that were “</a:t>
            </a:r>
            <a:r>
              <a:rPr lang="en-US" u="sng" dirty="0">
                <a:effectLst/>
              </a:rPr>
              <a:t>true breeding</a:t>
            </a:r>
            <a:r>
              <a:rPr lang="en-US" dirty="0">
                <a:effectLst/>
              </a:rPr>
              <a:t>”?</a:t>
            </a:r>
          </a:p>
          <a:p>
            <a:pPr lvl="1" eaLnBrk="1" hangingPunct="1">
              <a:defRPr/>
            </a:pPr>
            <a:r>
              <a:rPr lang="en-US" dirty="0"/>
              <a:t>plants that, when self pollinated, always produce the same traits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2768600"/>
            <a:ext cx="3987800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763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 idx="4294967295"/>
          </p:nvPr>
        </p:nvSpPr>
        <p:spPr>
          <a:xfrm>
            <a:off x="457200" y="277813"/>
            <a:ext cx="3962400" cy="763587"/>
          </a:xfrm>
        </p:spPr>
        <p:txBody>
          <a:bodyPr/>
          <a:lstStyle/>
          <a:p>
            <a:pPr eaLnBrk="1" hangingPunct="1">
              <a:defRPr/>
            </a:pPr>
            <a:r>
              <a:rPr lang="en-US"/>
              <a:t>Pollination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4294967295"/>
          </p:nvPr>
        </p:nvSpPr>
        <p:spPr>
          <a:xfrm>
            <a:off x="0" y="1041400"/>
            <a:ext cx="8229600" cy="4530725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/>
              <a:t>Fertilization</a:t>
            </a:r>
            <a:r>
              <a:rPr lang="en-US" dirty="0" smtClean="0"/>
              <a:t> –</a:t>
            </a:r>
          </a:p>
          <a:p>
            <a:pPr lvl="1" eaLnBrk="1" hangingPunct="1">
              <a:defRPr/>
            </a:pPr>
            <a:r>
              <a:rPr lang="en-US" dirty="0" smtClean="0"/>
              <a:t>When a male and female sex gametes fuse.</a:t>
            </a:r>
          </a:p>
          <a:p>
            <a:pPr eaLnBrk="1" hangingPunct="1">
              <a:defRPr/>
            </a:pPr>
            <a:r>
              <a:rPr lang="en-US" u="sng" dirty="0"/>
              <a:t>Self-Pollination</a:t>
            </a:r>
            <a:r>
              <a:rPr lang="en-US" dirty="0"/>
              <a:t> – </a:t>
            </a:r>
            <a:endParaRPr lang="en-US" dirty="0" smtClean="0"/>
          </a:p>
          <a:p>
            <a:pPr lvl="1" eaLnBrk="1" hangingPunct="1">
              <a:defRPr/>
            </a:pPr>
            <a:r>
              <a:rPr lang="en-US" dirty="0" smtClean="0"/>
              <a:t>when </a:t>
            </a:r>
            <a:r>
              <a:rPr lang="en-US" dirty="0"/>
              <a:t>pollen is transferred to the stigma of the same </a:t>
            </a:r>
            <a:r>
              <a:rPr lang="en-US" dirty="0" smtClean="0"/>
              <a:t>plant</a:t>
            </a:r>
          </a:p>
          <a:p>
            <a:pPr lvl="1"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Describe a </a:t>
            </a:r>
            <a:r>
              <a:rPr lang="en-US" u="sng" dirty="0" smtClean="0"/>
              <a:t>trait</a:t>
            </a:r>
            <a:endParaRPr lang="en-US" dirty="0" smtClean="0"/>
          </a:p>
          <a:p>
            <a:pPr lvl="1" eaLnBrk="1" hangingPunct="1">
              <a:defRPr/>
            </a:pPr>
            <a:r>
              <a:rPr lang="en-US" dirty="0" smtClean="0"/>
              <a:t>Specific characteristic of an individual</a:t>
            </a:r>
          </a:p>
          <a:p>
            <a:pPr lvl="1" eaLnBrk="1" hangingPunct="1">
              <a:defRPr/>
            </a:pPr>
            <a:r>
              <a:rPr lang="en-US" dirty="0" smtClean="0"/>
              <a:t>Examples: Seed color or plant height</a:t>
            </a:r>
          </a:p>
          <a:p>
            <a:pPr lvl="1" eaLnBrk="1" hangingPunct="1">
              <a:defRPr/>
            </a:pPr>
            <a:endParaRPr lang="en-US" dirty="0"/>
          </a:p>
          <a:p>
            <a:pPr eaLnBrk="1" hangingPunct="1">
              <a:defRPr/>
            </a:pPr>
            <a:endParaRPr lang="en-US" u="sng" dirty="0" smtClean="0"/>
          </a:p>
        </p:txBody>
      </p:sp>
      <p:pic>
        <p:nvPicPr>
          <p:cNvPr id="1536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9000" y="0"/>
            <a:ext cx="19050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4500" y="2133600"/>
            <a:ext cx="34290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aple">
  <a:themeElements>
    <a:clrScheme name="Maple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Mapl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60000"/>
          <a:buFont typeface="Wingdings" pitchFamily="2" charset="2"/>
          <a:buChar char="n"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60000"/>
          <a:buFont typeface="Wingdings" pitchFamily="2" charset="2"/>
          <a:buChar char="n"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charset="0"/>
          </a:defRPr>
        </a:defPPr>
      </a:lstStyle>
    </a:lnDef>
  </a:objectDefaults>
  <a:extraClrSchemeLst>
    <a:extraClrScheme>
      <a:clrScheme name="Maple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ple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Maple</Template>
  <TotalTime>8131</TotalTime>
  <Words>1635</Words>
  <Application>Microsoft Macintosh PowerPoint</Application>
  <PresentationFormat>On-screen Show (4:3)</PresentationFormat>
  <Paragraphs>272</Paragraphs>
  <Slides>76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77" baseType="lpstr">
      <vt:lpstr>Maple</vt:lpstr>
      <vt:lpstr>PowerPoint Presentation</vt:lpstr>
      <vt:lpstr>3/27 ATB</vt:lpstr>
      <vt:lpstr>Chapter 11 Review</vt:lpstr>
      <vt:lpstr>3/28 ATB</vt:lpstr>
      <vt:lpstr>Genetics</vt:lpstr>
      <vt:lpstr>PowerPoint Presentation</vt:lpstr>
      <vt:lpstr>Brief History</vt:lpstr>
      <vt:lpstr>True Breeding</vt:lpstr>
      <vt:lpstr>Pollination</vt:lpstr>
      <vt:lpstr>PowerPoint Presentation</vt:lpstr>
      <vt:lpstr>Genes and Alleles</vt:lpstr>
      <vt:lpstr>Dominant and Recessive Alleles</vt:lpstr>
      <vt:lpstr>Segregation</vt:lpstr>
      <vt:lpstr>PowerPoint Presentation</vt:lpstr>
      <vt:lpstr>PowerPoint Presentation</vt:lpstr>
      <vt:lpstr>Terms</vt:lpstr>
      <vt:lpstr>PowerPoint Presentation</vt:lpstr>
      <vt:lpstr>PowerPoint Presentation</vt:lpstr>
      <vt:lpstr>PowerPoint Presentation</vt:lpstr>
      <vt:lpstr>4/18 ATB</vt:lpstr>
      <vt:lpstr>PowerPoint Presentation</vt:lpstr>
      <vt:lpstr>PowerPoint Presentation</vt:lpstr>
      <vt:lpstr>3/31 </vt:lpstr>
      <vt:lpstr>PowerPoint Presentation</vt:lpstr>
      <vt:lpstr>Probability</vt:lpstr>
      <vt:lpstr>PowerPoint Presentation</vt:lpstr>
      <vt:lpstr>PowerPoint Presentation</vt:lpstr>
      <vt:lpstr>Monohybrid Cross Practice</vt:lpstr>
      <vt:lpstr>PowerPoint Presentation</vt:lpstr>
      <vt:lpstr>PowerPoint Presentation</vt:lpstr>
      <vt:lpstr>4/19 ATB</vt:lpstr>
      <vt:lpstr>Worksheet pages</vt:lpstr>
      <vt:lpstr>4/22 ATB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Law of Segregation</vt:lpstr>
      <vt:lpstr>PowerPoint Presentation</vt:lpstr>
      <vt:lpstr>PowerPoint Presentation</vt:lpstr>
      <vt:lpstr>PowerPoint Presentation</vt:lpstr>
      <vt:lpstr>PowerPoint Presentation</vt:lpstr>
      <vt:lpstr>Dihybrid Crosses</vt:lpstr>
      <vt:lpstr>PowerPoint Presentation</vt:lpstr>
      <vt:lpstr>PowerPoint Presentation</vt:lpstr>
      <vt:lpstr>Dihybrid Cross Practice</vt:lpstr>
      <vt:lpstr>Dihybrid cross practice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4/23 ATB</vt:lpstr>
      <vt:lpstr>PowerPoint Presentation</vt:lpstr>
      <vt:lpstr>Blood type – Practice Cross</vt:lpstr>
      <vt:lpstr>PowerPoint Presentation</vt:lpstr>
      <vt:lpstr>4/24 ATB</vt:lpstr>
      <vt:lpstr>PowerPoint Presentation</vt:lpstr>
      <vt:lpstr>PowerPoint Presentation</vt:lpstr>
      <vt:lpstr>MEIOSIS</vt:lpstr>
      <vt:lpstr>PowerPoint Presentation</vt:lpstr>
      <vt:lpstr>PowerPoint Presentation</vt:lpstr>
      <vt:lpstr>Mitosis vs. Meiosis</vt:lpstr>
      <vt:lpstr>PowerPoint Presentation</vt:lpstr>
      <vt:lpstr>PowerPoint Presentation</vt:lpstr>
      <vt:lpstr>The End </vt:lpstr>
      <vt:lpstr>4/25 ATB</vt:lpstr>
      <vt:lpstr>Test Review</vt:lpstr>
      <vt:lpstr>Another practice dihybrid</vt:lpstr>
      <vt:lpstr>4/26 ATB</vt:lpstr>
      <vt:lpstr>PowerPoint Presentation</vt:lpstr>
      <vt:lpstr>5-14 </vt:lpstr>
      <vt:lpstr>PowerPoint Presentation</vt:lpstr>
      <vt:lpstr>PowerPoint Presentation</vt:lpstr>
    </vt:vector>
  </TitlesOfParts>
  <Company>Classrooms for the Future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Genetics</dc:title>
  <dc:creator>PA Department of Education Classrooms for the Future</dc:creator>
  <cp:lastModifiedBy>dhakim</cp:lastModifiedBy>
  <cp:revision>66</cp:revision>
  <dcterms:created xsi:type="dcterms:W3CDTF">2010-04-19T15:03:30Z</dcterms:created>
  <dcterms:modified xsi:type="dcterms:W3CDTF">2014-03-31T14:52:07Z</dcterms:modified>
</cp:coreProperties>
</file>